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726" r:id="rId2"/>
    <p:sldId id="768" r:id="rId3"/>
    <p:sldId id="769" r:id="rId4"/>
    <p:sldId id="770" r:id="rId5"/>
    <p:sldId id="772" r:id="rId6"/>
    <p:sldId id="77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4-1</a:t>
            </a:r>
            <a:endParaRPr lang="fr-FR" b="1" dirty="0" smtClean="0"/>
          </a:p>
          <a:p>
            <a:pPr algn="l"/>
            <a:r>
              <a:rPr lang="fr-FR" b="1" dirty="0" smtClean="0">
                <a:solidFill>
                  <a:srgbClr val="00B050"/>
                </a:solidFill>
              </a:rPr>
              <a:t>	</a:t>
            </a:r>
            <a:r>
              <a:rPr lang="fr-FR" dirty="0" smtClean="0"/>
              <a:t>Dans les diagrammes suivants, quelles sont les cartes susceptibles de procurer des levées au déclarant ? A quelle condition ?</a:t>
            </a:r>
            <a:endParaRPr lang="fr-FR" dirty="0"/>
          </a:p>
          <a:p>
            <a:pPr algn="l"/>
            <a:endParaRPr lang="fr-FR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endParaRPr lang="fr-FR" sz="1800" b="1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13" name="Groupe 12"/>
          <p:cNvGrpSpPr/>
          <p:nvPr/>
        </p:nvGrpSpPr>
        <p:grpSpPr>
          <a:xfrm>
            <a:off x="328935" y="2128947"/>
            <a:ext cx="1324260" cy="948355"/>
            <a:chOff x="328935" y="2128947"/>
            <a:chExt cx="1324260" cy="948355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V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7 4 2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1815465" y="2044742"/>
            <a:ext cx="10064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Les quatre cartes maîtresses </a:t>
            </a:r>
          </a:p>
          <a:p>
            <a:r>
              <a:rPr lang="fr-FR" sz="2400" dirty="0" smtClean="0"/>
              <a:t>Sans condition</a:t>
            </a:r>
            <a:endParaRPr lang="fr-FR" sz="2400" dirty="0"/>
          </a:p>
        </p:txBody>
      </p:sp>
      <p:grpSp>
        <p:nvGrpSpPr>
          <p:cNvPr id="20" name="Groupe 19"/>
          <p:cNvGrpSpPr/>
          <p:nvPr/>
        </p:nvGrpSpPr>
        <p:grpSpPr>
          <a:xfrm>
            <a:off x="347985" y="3239605"/>
            <a:ext cx="1324260" cy="948355"/>
            <a:chOff x="328935" y="2128947"/>
            <a:chExt cx="1324260" cy="948355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5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7 4 2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1824990" y="3158460"/>
            <a:ext cx="10064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Trois levées certaines</a:t>
            </a:r>
          </a:p>
          <a:p>
            <a:r>
              <a:rPr lang="fr-FR" sz="2400" dirty="0" smtClean="0"/>
              <a:t>Le 5 si le résidu est réparti 3-3</a:t>
            </a:r>
            <a:endParaRPr lang="fr-FR" sz="2400" dirty="0"/>
          </a:p>
        </p:txBody>
      </p:sp>
      <p:grpSp>
        <p:nvGrpSpPr>
          <p:cNvPr id="25" name="Groupe 24"/>
          <p:cNvGrpSpPr/>
          <p:nvPr/>
        </p:nvGrpSpPr>
        <p:grpSpPr>
          <a:xfrm>
            <a:off x="347985" y="4346122"/>
            <a:ext cx="1324260" cy="948355"/>
            <a:chOff x="328935" y="2128947"/>
            <a:chExt cx="1324260" cy="948355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8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7 4 3 2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1839884" y="4260929"/>
            <a:ext cx="10064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Trois levées certaines</a:t>
            </a:r>
          </a:p>
          <a:p>
            <a:r>
              <a:rPr lang="fr-FR" sz="2400" dirty="0"/>
              <a:t>Le </a:t>
            </a:r>
            <a:r>
              <a:rPr lang="fr-FR" sz="2400" dirty="0" smtClean="0"/>
              <a:t>8 </a:t>
            </a:r>
            <a:r>
              <a:rPr lang="fr-FR" sz="2400" dirty="0"/>
              <a:t>si le résidu est réparti </a:t>
            </a:r>
            <a:r>
              <a:rPr lang="fr-FR" sz="2400" dirty="0" smtClean="0"/>
              <a:t>3-2</a:t>
            </a:r>
            <a:endParaRPr lang="fr-FR" sz="2400" dirty="0"/>
          </a:p>
        </p:txBody>
      </p:sp>
      <p:grpSp>
        <p:nvGrpSpPr>
          <p:cNvPr id="30" name="Groupe 29"/>
          <p:cNvGrpSpPr/>
          <p:nvPr/>
        </p:nvGrpSpPr>
        <p:grpSpPr>
          <a:xfrm>
            <a:off x="362879" y="5459840"/>
            <a:ext cx="1324260" cy="948355"/>
            <a:chOff x="328935" y="2128947"/>
            <a:chExt cx="1324260" cy="948355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7 4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3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4" name="ZoneTexte 33"/>
          <p:cNvSpPr txBox="1"/>
          <p:nvPr/>
        </p:nvSpPr>
        <p:spPr>
          <a:xfrm>
            <a:off x="1839884" y="5333852"/>
            <a:ext cx="10064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Trois levées certaines</a:t>
            </a:r>
          </a:p>
          <a:p>
            <a:r>
              <a:rPr lang="fr-FR" sz="2400" dirty="0" smtClean="0"/>
              <a:t>Le 4 et le 2 du mort si le résidu est réparti 3-3</a:t>
            </a:r>
          </a:p>
          <a:p>
            <a:r>
              <a:rPr lang="fr-FR" sz="2400" dirty="0" smtClean="0"/>
              <a:t>ou le 4 seulement s’il est réparti 4-2, en rendant la main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76869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4-2</a:t>
            </a:r>
            <a:endParaRPr lang="fr-FR" b="1" dirty="0" smtClean="0"/>
          </a:p>
          <a:p>
            <a:pPr algn="l"/>
            <a:r>
              <a:rPr lang="fr-FR" b="1" dirty="0" smtClean="0">
                <a:solidFill>
                  <a:srgbClr val="00B050"/>
                </a:solidFill>
              </a:rPr>
              <a:t>	</a:t>
            </a:r>
            <a:r>
              <a:rPr lang="fr-FR" dirty="0" smtClean="0"/>
              <a:t>Vous possédez :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Quelles levées sûres allez-vous réaliser ?</a:t>
            </a:r>
          </a:p>
          <a:p>
            <a:pPr algn="l"/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Imaginez les différentes répartitions adverses possibles ?</a:t>
            </a:r>
          </a:p>
          <a:p>
            <a:pPr algn="l"/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Lesquelles seront favorables et combien de levées pourrez-vous alors réaliser ?</a:t>
            </a:r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>
                <a:solidFill>
                  <a:srgbClr val="00B050"/>
                </a:solidFill>
              </a:rPr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297185" y="1697147"/>
            <a:ext cx="1623690" cy="948355"/>
            <a:chOff x="328935" y="2128947"/>
            <a:chExt cx="1623690" cy="948355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989974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328936" y="2128947"/>
              <a:ext cx="162368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7 4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28935" y="2685806"/>
              <a:ext cx="1623690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5 2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7" name="Rectangle à coins arrondis 36"/>
          <p:cNvSpPr/>
          <p:nvPr/>
        </p:nvSpPr>
        <p:spPr>
          <a:xfrm>
            <a:off x="297185" y="3145693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As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1427156" y="3145693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Roi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2557127" y="3145693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Dame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297185" y="4052354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3-3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1427156" y="4052354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4-2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2557127" y="4052354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5-1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3687098" y="4052354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6-0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297185" y="4959015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3-3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1427156" y="4959015"/>
            <a:ext cx="2259942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Cinq levées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318771" y="5474180"/>
            <a:ext cx="987438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r>
              <a:rPr lang="fr-FR" sz="2400" b="1" dirty="0" smtClean="0">
                <a:solidFill>
                  <a:schemeClr val="tx1"/>
                </a:solidFill>
              </a:rPr>
              <a:t>-2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1427156" y="5474217"/>
            <a:ext cx="4942533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Quatre levées ( en en donnant une)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25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4-3</a:t>
            </a:r>
            <a:endParaRPr lang="fr-FR" b="1" dirty="0" smtClean="0"/>
          </a:p>
          <a:p>
            <a:pPr algn="l"/>
            <a:r>
              <a:rPr lang="fr-FR" b="1" dirty="0" smtClean="0">
                <a:solidFill>
                  <a:srgbClr val="00B050"/>
                </a:solidFill>
              </a:rPr>
              <a:t>	</a:t>
            </a:r>
            <a:r>
              <a:rPr lang="fr-FR" dirty="0"/>
              <a:t>Combien de levées de </a:t>
            </a:r>
            <a:r>
              <a:rPr lang="fr-FR" b="1" dirty="0"/>
              <a:t>longueur</a:t>
            </a:r>
            <a:r>
              <a:rPr lang="fr-FR" dirty="0"/>
              <a:t> </a:t>
            </a:r>
            <a:r>
              <a:rPr lang="fr-FR" dirty="0" smtClean="0"/>
              <a:t>au maximum pouvez-vous </a:t>
            </a:r>
            <a:r>
              <a:rPr lang="fr-FR" dirty="0" smtClean="0"/>
              <a:t>espérer réaliser avec les combinaisons suivantes ? Imaginez les répartitions favorables</a:t>
            </a:r>
          </a:p>
          <a:p>
            <a:pPr algn="l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20" name="Groupe 19"/>
          <p:cNvGrpSpPr/>
          <p:nvPr/>
        </p:nvGrpSpPr>
        <p:grpSpPr>
          <a:xfrm>
            <a:off x="10497709" y="2193620"/>
            <a:ext cx="1324260" cy="948355"/>
            <a:chOff x="328935" y="2128947"/>
            <a:chExt cx="1324260" cy="948355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9 5 3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6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9120736" y="2193620"/>
            <a:ext cx="1324260" cy="948355"/>
            <a:chOff x="328935" y="2128947"/>
            <a:chExt cx="1324260" cy="948355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9 8 5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4 3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7663411" y="2193620"/>
            <a:ext cx="1404611" cy="948355"/>
            <a:chOff x="7550801" y="2193620"/>
            <a:chExt cx="1404611" cy="948355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8102299" y="2599403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7550801" y="2193620"/>
              <a:ext cx="1404611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8 5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7590976" y="2750479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9 3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6286437" y="2193620"/>
            <a:ext cx="1324260" cy="948355"/>
            <a:chOff x="328935" y="2128947"/>
            <a:chExt cx="1324260" cy="948355"/>
          </a:xfrm>
        </p:grpSpPr>
        <p:sp>
          <p:nvSpPr>
            <p:cNvPr id="33" name="Rectangle à coins arrondis 32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8 7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4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4909463" y="2193620"/>
            <a:ext cx="1324260" cy="948355"/>
            <a:chOff x="328935" y="2128947"/>
            <a:chExt cx="1324260" cy="948355"/>
          </a:xfrm>
        </p:grpSpPr>
        <p:sp>
          <p:nvSpPr>
            <p:cNvPr id="48" name="Rectangle à coins arrondis 47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4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8 7 2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e 50"/>
          <p:cNvGrpSpPr/>
          <p:nvPr/>
        </p:nvGrpSpPr>
        <p:grpSpPr>
          <a:xfrm>
            <a:off x="3532489" y="2193620"/>
            <a:ext cx="1324260" cy="948355"/>
            <a:chOff x="328935" y="2128947"/>
            <a:chExt cx="1324260" cy="948355"/>
          </a:xfrm>
        </p:grpSpPr>
        <p:sp>
          <p:nvSpPr>
            <p:cNvPr id="52" name="Rectangle à coins arrondis 51"/>
            <p:cNvSpPr/>
            <p:nvPr/>
          </p:nvSpPr>
          <p:spPr>
            <a:xfrm>
              <a:off x="840258" y="2534730"/>
              <a:ext cx="301612" cy="13678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à coins arrondis 52"/>
            <p:cNvSpPr/>
            <p:nvPr/>
          </p:nvSpPr>
          <p:spPr>
            <a:xfrm>
              <a:off x="328936" y="2128947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7 5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4" name="Rectangle à coins arrondis 53"/>
            <p:cNvSpPr/>
            <p:nvPr/>
          </p:nvSpPr>
          <p:spPr>
            <a:xfrm>
              <a:off x="328935" y="2685806"/>
              <a:ext cx="1324259" cy="39149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55" name="Rectangle à coins arrondis 54"/>
          <p:cNvSpPr/>
          <p:nvPr/>
        </p:nvSpPr>
        <p:spPr>
          <a:xfrm>
            <a:off x="230658" y="3363960"/>
            <a:ext cx="3120743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nb levées réalisables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56" name="Rectangle à coins arrondis 55"/>
          <p:cNvSpPr/>
          <p:nvPr/>
        </p:nvSpPr>
        <p:spPr>
          <a:xfrm>
            <a:off x="230657" y="3992732"/>
            <a:ext cx="3120745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s</a:t>
            </a:r>
            <a:r>
              <a:rPr lang="fr-FR" sz="2400" b="1" dirty="0" smtClean="0">
                <a:solidFill>
                  <a:schemeClr val="tx1"/>
                </a:solidFill>
              </a:rPr>
              <a:t>i répartition du résidu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3532489" y="335622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3532489" y="397744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-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4925533" y="335622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4925533" y="397744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3-3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6318577" y="335622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6318577" y="397744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3-3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7711621" y="335622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7711621" y="397744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3-2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5" name="Rectangle à coins arrondis 64"/>
          <p:cNvSpPr/>
          <p:nvPr/>
        </p:nvSpPr>
        <p:spPr>
          <a:xfrm>
            <a:off x="9104665" y="335622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6" name="Rectangle à coins arrondis 65"/>
          <p:cNvSpPr/>
          <p:nvPr/>
        </p:nvSpPr>
        <p:spPr>
          <a:xfrm>
            <a:off x="9104665" y="397744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3-2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7" name="Rectangle à coins arrondis 66"/>
          <p:cNvSpPr/>
          <p:nvPr/>
        </p:nvSpPr>
        <p:spPr>
          <a:xfrm>
            <a:off x="10497709" y="335622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68" name="Rectangle à coins arrondis 67"/>
          <p:cNvSpPr/>
          <p:nvPr/>
        </p:nvSpPr>
        <p:spPr>
          <a:xfrm>
            <a:off x="10497709" y="3977441"/>
            <a:ext cx="1324259" cy="391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3-2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3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4-4</a:t>
            </a:r>
            <a:endParaRPr lang="fr-FR" b="1" dirty="0" smtClean="0"/>
          </a:p>
          <a:p>
            <a:pPr algn="l"/>
            <a:r>
              <a:rPr lang="fr-FR" b="1" dirty="0" smtClean="0">
                <a:solidFill>
                  <a:srgbClr val="00B050"/>
                </a:solidFill>
              </a:rPr>
              <a:t>	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437208" y="1552781"/>
            <a:ext cx="1681253" cy="4127369"/>
            <a:chOff x="437208" y="1552781"/>
            <a:chExt cx="1681253" cy="4127369"/>
          </a:xfrm>
        </p:grpSpPr>
        <p:sp>
          <p:nvSpPr>
            <p:cNvPr id="43" name="Rectangle à coins arrondis 42"/>
            <p:cNvSpPr/>
            <p:nvPr/>
          </p:nvSpPr>
          <p:spPr>
            <a:xfrm>
              <a:off x="437208" y="1552781"/>
              <a:ext cx="168125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7 4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7 5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10 8 5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437208" y="4299487"/>
              <a:ext cx="168125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8 3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7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2" name="Rectangle à coins arrondis 71"/>
            <p:cNvSpPr/>
            <p:nvPr/>
          </p:nvSpPr>
          <p:spPr>
            <a:xfrm>
              <a:off x="723705" y="3045505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2457450" y="1676400"/>
            <a:ext cx="92297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Sud joue 3SA sur l’entame de la Dame de 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Dans quelles couleurs doit-il rechercher sa neuvième levée ?</a:t>
            </a:r>
          </a:p>
          <a:p>
            <a:r>
              <a:rPr lang="fr-FR" sz="2400" dirty="0"/>
              <a:t>A Carreau ou à </a:t>
            </a:r>
            <a:r>
              <a:rPr lang="fr-FR" sz="2400" dirty="0" smtClean="0"/>
              <a:t>Pique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Pourquoi ?</a:t>
            </a:r>
          </a:p>
          <a:p>
            <a:r>
              <a:rPr lang="fr-FR" sz="2400" dirty="0" smtClean="0"/>
              <a:t>L’affranchissement d’une levée à Trèfle est impossible, car on devra rendre la main trop souvent aux adversaires, qui auront affranchi leurs Cœurs entre temps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7488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4-5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Lorsque vous détenez huit cartes entre vos deux mains (celle du mort et la vôtre !), quelle est la répartition du résidu la plus fréquente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Quelle est la répartition la plus fréquente du résidu lorsque vous détenez sept cartes entre vos deux mains ?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676622" y="2245979"/>
            <a:ext cx="1047404" cy="416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3 - 2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991072" y="2245978"/>
            <a:ext cx="1047404" cy="416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68 %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305521" y="2245977"/>
            <a:ext cx="2152303" cy="416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≈ 2 fois sur 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676622" y="4022224"/>
            <a:ext cx="1047404" cy="416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4 - 2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1991072" y="4022223"/>
            <a:ext cx="1047404" cy="416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48 %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305521" y="4022222"/>
            <a:ext cx="2152303" cy="416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≈ 1 fois sur 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4-6</a:t>
            </a:r>
          </a:p>
          <a:p>
            <a:pPr algn="l"/>
            <a:r>
              <a:rPr lang="fr-FR" dirty="0" smtClean="0"/>
              <a:t>Vous avez cinq petites cartes à Trèfle dans votre camp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Existe-t-il une chance de réaliser une levée de longueur ?</a:t>
            </a:r>
          </a:p>
          <a:p>
            <a:pPr algn="l"/>
            <a:r>
              <a:rPr lang="fr-FR" dirty="0" smtClean="0"/>
              <a:t>Oui si les cinq cartes sont dans la même main et le résidu adverse réparti 4-4</a:t>
            </a:r>
          </a:p>
          <a:p>
            <a:pPr algn="l"/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r>
              <a:rPr lang="fr-FR" dirty="0" smtClean="0"/>
              <a:t>	</a:t>
            </a:r>
          </a:p>
          <a:p>
            <a:pPr algn="l"/>
            <a:r>
              <a:rPr lang="fr-FR" dirty="0"/>
              <a:t>(mais cela va être long </a:t>
            </a:r>
            <a:r>
              <a:rPr lang="fr-FR" dirty="0" smtClean="0"/>
              <a:t>!!!!)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25" name="Groupe 24"/>
          <p:cNvGrpSpPr/>
          <p:nvPr/>
        </p:nvGrpSpPr>
        <p:grpSpPr>
          <a:xfrm>
            <a:off x="230659" y="2699797"/>
            <a:ext cx="1694757" cy="1079977"/>
            <a:chOff x="890955" y="1348689"/>
            <a:chExt cx="1694757" cy="1079977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890955" y="2012175"/>
              <a:ext cx="1694757" cy="4164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</a:t>
              </a:r>
              <a:r>
                <a:rPr lang="fr-FR" sz="2400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6 5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4 3 2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1622696" y="1771622"/>
              <a:ext cx="231272" cy="230821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890955" y="1348689"/>
              <a:ext cx="1694757" cy="4229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</a:t>
              </a:r>
              <a:r>
                <a:rPr lang="fr-FR" sz="2400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-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72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2042</TotalTime>
  <Words>430</Words>
  <Application>Microsoft Office PowerPoint</Application>
  <PresentationFormat>Grand écran</PresentationFormat>
  <Paragraphs>126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Chapitre 4 - Leçon 1</vt:lpstr>
      <vt:lpstr>Chapitre 4 - Leçon 1</vt:lpstr>
      <vt:lpstr>Chapitre 4 - Leçon 1</vt:lpstr>
      <vt:lpstr>Chapitre 4 - Leçon 1</vt:lpstr>
      <vt:lpstr>Chapitre 4 - Leçon 1</vt:lpstr>
      <vt:lpstr>Chapitre 4 -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132</cp:revision>
  <dcterms:created xsi:type="dcterms:W3CDTF">2018-10-04T06:59:00Z</dcterms:created>
  <dcterms:modified xsi:type="dcterms:W3CDTF">2021-03-05T20:30:17Z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